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356" r:id="rId3"/>
    <p:sldId id="357" r:id="rId4"/>
    <p:sldId id="358" r:id="rId5"/>
    <p:sldId id="359" r:id="rId6"/>
    <p:sldId id="360" r:id="rId7"/>
    <p:sldId id="361" r:id="rId8"/>
    <p:sldId id="363" r:id="rId9"/>
    <p:sldId id="364" r:id="rId10"/>
    <p:sldId id="362" r:id="rId11"/>
    <p:sldId id="365" r:id="rId12"/>
    <p:sldId id="366" r:id="rId13"/>
    <p:sldId id="367" r:id="rId14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Komadina" initials="MK" lastIdx="3" clrIdx="0">
    <p:extLst>
      <p:ext uri="{19B8F6BF-5375-455C-9EA6-DF929625EA0E}">
        <p15:presenceInfo xmlns:p15="http://schemas.microsoft.com/office/powerpoint/2012/main" userId="Marina Komadi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9900"/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Srednji stil 2 - Isticanj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Srednji stil 2 - Isticanj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Srednji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Srednji stil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9" autoAdjust="0"/>
    <p:restoredTop sz="92467" autoAdjust="0"/>
  </p:normalViewPr>
  <p:slideViewPr>
    <p:cSldViewPr snapToGrid="0">
      <p:cViewPr varScale="1">
        <p:scale>
          <a:sx n="76" d="100"/>
          <a:sy n="76" d="100"/>
        </p:scale>
        <p:origin x="4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3AF9F4-265B-4CC7-BBD6-071DBBD0EEAE}" type="datetimeFigureOut">
              <a:rPr lang="hr-HR" smtClean="0"/>
              <a:t>31.1.2021.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82D367-8DC2-4712-9A6A-9534AAD095F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27650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31.1.2021.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1848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31.1.2021.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11957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31.1.2021.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44154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31.1.2021.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8404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31.1.2021.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2017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31.1.2021.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6662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31.1.2021.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8969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31.1.2021.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2351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31.1.2021.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98681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31.1.2021.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00064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31.1.2021.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80185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148EA-6B88-4171-8B7A-E86F5126C524}" type="datetimeFigureOut">
              <a:rPr lang="hr-HR" smtClean="0"/>
              <a:t>31.1.2021.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97467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ordwall.net/resource/260147/what-can-you-do-what-cant-you-do-discuss-your-teacher-or-friends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50393" y="1381327"/>
            <a:ext cx="7595420" cy="1214820"/>
          </a:xfrm>
        </p:spPr>
        <p:txBody>
          <a:bodyPr>
            <a:normAutofit/>
          </a:bodyPr>
          <a:lstStyle/>
          <a:p>
            <a:r>
              <a:rPr lang="hr-HR" sz="6600" b="1" dirty="0">
                <a:solidFill>
                  <a:srgbClr val="FF0000"/>
                </a:solidFill>
              </a:rPr>
              <a:t>UNIT 5: </a:t>
            </a:r>
            <a:r>
              <a:rPr lang="hr-HR" sz="6600" b="1" dirty="0" err="1">
                <a:solidFill>
                  <a:srgbClr val="FF0000"/>
                </a:solidFill>
              </a:rPr>
              <a:t>Where</a:t>
            </a:r>
            <a:r>
              <a:rPr lang="hr-HR" sz="6600" b="1" dirty="0">
                <a:solidFill>
                  <a:srgbClr val="FF0000"/>
                </a:solidFill>
              </a:rPr>
              <a:t> I live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09163" y="3004763"/>
            <a:ext cx="7936650" cy="1655762"/>
          </a:xfrm>
        </p:spPr>
        <p:txBody>
          <a:bodyPr>
            <a:normAutofit/>
          </a:bodyPr>
          <a:lstStyle/>
          <a:p>
            <a:r>
              <a:rPr lang="hr-HR" sz="6600"/>
              <a:t>Street party</a:t>
            </a:r>
            <a:endParaRPr lang="hr-HR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1384">
            <a:off x="833351" y="1589659"/>
            <a:ext cx="3363427" cy="44859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7445" y="5743575"/>
            <a:ext cx="5214555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2413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9ADC57D0-504C-4EDC-9E59-8BC1D2EF46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4508"/>
            <a:ext cx="12192000" cy="2034962"/>
          </a:xfrm>
          <a:prstGeom prst="rect">
            <a:avLst/>
          </a:prstGeom>
        </p:spPr>
      </p:pic>
      <p:pic>
        <p:nvPicPr>
          <p:cNvPr id="7" name="Slika 6">
            <a:extLst>
              <a:ext uri="{FF2B5EF4-FFF2-40B4-BE49-F238E27FC236}">
                <a16:creationId xmlns:a16="http://schemas.microsoft.com/office/drawing/2014/main" id="{3E375CBD-938B-4DAF-B13E-8B43D44A59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2913" y="3429000"/>
            <a:ext cx="5105400" cy="2714625"/>
          </a:xfrm>
          <a:prstGeom prst="rect">
            <a:avLst/>
          </a:prstGeom>
        </p:spPr>
      </p:pic>
      <p:sp>
        <p:nvSpPr>
          <p:cNvPr id="8" name="TekstniOkvir 7">
            <a:extLst>
              <a:ext uri="{FF2B5EF4-FFF2-40B4-BE49-F238E27FC236}">
                <a16:creationId xmlns:a16="http://schemas.microsoft.com/office/drawing/2014/main" id="{0A872492-A802-4374-AD7D-7137E5281448}"/>
              </a:ext>
            </a:extLst>
          </p:cNvPr>
          <p:cNvSpPr txBox="1"/>
          <p:nvPr/>
        </p:nvSpPr>
        <p:spPr>
          <a:xfrm>
            <a:off x="462224" y="241160"/>
            <a:ext cx="110330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/>
              <a:t>Prepiši primjere u svoju bilježnicu.</a:t>
            </a:r>
          </a:p>
        </p:txBody>
      </p:sp>
    </p:spTree>
    <p:extLst>
      <p:ext uri="{BB962C8B-B14F-4D97-AF65-F5344CB8AC3E}">
        <p14:creationId xmlns:p14="http://schemas.microsoft.com/office/powerpoint/2010/main" val="2104393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9D2D6D81-DC3A-4A05-AB3A-259B90EEE1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3055" y="1212758"/>
            <a:ext cx="5716934" cy="2976297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7737C3A5-2ECF-440B-86E5-FE3C946F7355}"/>
              </a:ext>
            </a:extLst>
          </p:cNvPr>
          <p:cNvSpPr txBox="1"/>
          <p:nvPr/>
        </p:nvSpPr>
        <p:spPr>
          <a:xfrm>
            <a:off x="834012" y="167793"/>
            <a:ext cx="101588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/>
              <a:t>Answer these questions in your notebook.</a:t>
            </a:r>
          </a:p>
          <a:p>
            <a:r>
              <a:rPr lang="hr-HR" sz="2800" i="1"/>
              <a:t>Odgovori na pitanja u svoju bilježnicu.</a:t>
            </a:r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DC4FEF60-857F-4140-B843-8C9EFE3AF92B}"/>
              </a:ext>
            </a:extLst>
          </p:cNvPr>
          <p:cNvSpPr txBox="1"/>
          <p:nvPr/>
        </p:nvSpPr>
        <p:spPr>
          <a:xfrm>
            <a:off x="2452371" y="6004937"/>
            <a:ext cx="834960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r-HR" sz="2400">
                <a:hlinkClick r:id="rId3"/>
              </a:rPr>
              <a:t>https://wordwall.net/resource/260147/what-can-you-do-what-cant-you-do-discuss-your-teacher-or-friends</a:t>
            </a:r>
            <a:r>
              <a:rPr lang="hr-HR" sz="2400"/>
              <a:t> </a:t>
            </a: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2591A5D4-13FF-4D15-B175-0E39C2A2D31C}"/>
              </a:ext>
            </a:extLst>
          </p:cNvPr>
          <p:cNvSpPr txBox="1"/>
          <p:nvPr/>
        </p:nvSpPr>
        <p:spPr>
          <a:xfrm>
            <a:off x="122255" y="4189055"/>
            <a:ext cx="1194749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/>
              <a:t>What can you do? What can’t you do? Discuss with your teacher and other classmates.</a:t>
            </a:r>
          </a:p>
          <a:p>
            <a:r>
              <a:rPr lang="hr-HR" sz="2800" i="1"/>
              <a:t>Što znaš/možeš napraviti? Što ne znaš (ne možeš) napraviti? Podijeli s učiteljicom i ostalim učenicima iz razreda.</a:t>
            </a:r>
          </a:p>
        </p:txBody>
      </p:sp>
    </p:spTree>
    <p:extLst>
      <p:ext uri="{BB962C8B-B14F-4D97-AF65-F5344CB8AC3E}">
        <p14:creationId xmlns:p14="http://schemas.microsoft.com/office/powerpoint/2010/main" val="1525871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EE22FF83-7D0B-4FCC-9BC8-E794E6AD87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97" y="0"/>
            <a:ext cx="4867488" cy="6858000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3B880DAE-010D-4903-8D15-9F2154712D61}"/>
              </a:ext>
            </a:extLst>
          </p:cNvPr>
          <p:cNvSpPr txBox="1"/>
          <p:nvPr/>
        </p:nvSpPr>
        <p:spPr>
          <a:xfrm>
            <a:off x="5516545" y="261257"/>
            <a:ext cx="56572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/>
              <a:t>Open your workbook at page 55.</a:t>
            </a:r>
          </a:p>
        </p:txBody>
      </p:sp>
      <p:pic>
        <p:nvPicPr>
          <p:cNvPr id="8" name="Slika 7">
            <a:extLst>
              <a:ext uri="{FF2B5EF4-FFF2-40B4-BE49-F238E27FC236}">
                <a16:creationId xmlns:a16="http://schemas.microsoft.com/office/drawing/2014/main" id="{2A9A3FC2-85DE-4FA7-BF8C-1AD7028B9C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837" y="1281793"/>
            <a:ext cx="11744325" cy="5314950"/>
          </a:xfrm>
          <a:prstGeom prst="rect">
            <a:avLst/>
          </a:prstGeom>
        </p:spPr>
      </p:pic>
      <p:sp>
        <p:nvSpPr>
          <p:cNvPr id="9" name="TekstniOkvir 8">
            <a:extLst>
              <a:ext uri="{FF2B5EF4-FFF2-40B4-BE49-F238E27FC236}">
                <a16:creationId xmlns:a16="http://schemas.microsoft.com/office/drawing/2014/main" id="{B6ADE699-270F-43A6-B303-44F745FD4AB5}"/>
              </a:ext>
            </a:extLst>
          </p:cNvPr>
          <p:cNvSpPr txBox="1"/>
          <p:nvPr/>
        </p:nvSpPr>
        <p:spPr>
          <a:xfrm>
            <a:off x="874207" y="623351"/>
            <a:ext cx="110230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/>
              <a:t>Andy zove Carla. Nadopuni dijalog točnim oblikom glagola u zagradi.</a:t>
            </a: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B078C325-10DE-4A62-9CB3-9EB83D65FC58}"/>
              </a:ext>
            </a:extLst>
          </p:cNvPr>
          <p:cNvSpPr txBox="1"/>
          <p:nvPr/>
        </p:nvSpPr>
        <p:spPr>
          <a:xfrm>
            <a:off x="3640276" y="2567784"/>
            <a:ext cx="11857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>
                <a:solidFill>
                  <a:srgbClr val="FF0000"/>
                </a:solidFill>
              </a:rPr>
              <a:t>are</a:t>
            </a:r>
            <a:r>
              <a:rPr lang="hr-HR" sz="280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3" name="TekstniOkvir 12">
            <a:extLst>
              <a:ext uri="{FF2B5EF4-FFF2-40B4-BE49-F238E27FC236}">
                <a16:creationId xmlns:a16="http://schemas.microsoft.com/office/drawing/2014/main" id="{29D203E6-46E5-455C-86AE-0A1EBE2BA3D8}"/>
              </a:ext>
            </a:extLst>
          </p:cNvPr>
          <p:cNvSpPr txBox="1"/>
          <p:nvPr/>
        </p:nvSpPr>
        <p:spPr>
          <a:xfrm>
            <a:off x="5711911" y="2567784"/>
            <a:ext cx="11857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>
                <a:solidFill>
                  <a:srgbClr val="FF0000"/>
                </a:solidFill>
              </a:rPr>
              <a:t>doing</a:t>
            </a:r>
            <a:r>
              <a:rPr lang="hr-HR" sz="280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4" name="TekstniOkvir 13">
            <a:extLst>
              <a:ext uri="{FF2B5EF4-FFF2-40B4-BE49-F238E27FC236}">
                <a16:creationId xmlns:a16="http://schemas.microsoft.com/office/drawing/2014/main" id="{3A894C42-27BB-492C-BDF5-7FB375C00429}"/>
              </a:ext>
            </a:extLst>
          </p:cNvPr>
          <p:cNvSpPr txBox="1"/>
          <p:nvPr/>
        </p:nvSpPr>
        <p:spPr>
          <a:xfrm>
            <a:off x="2311121" y="2964616"/>
            <a:ext cx="18488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>
                <a:solidFill>
                  <a:srgbClr val="FF0000"/>
                </a:solidFill>
              </a:rPr>
              <a:t>am doing</a:t>
            </a:r>
            <a:r>
              <a:rPr lang="hr-HR" sz="280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5" name="TekstniOkvir 14">
            <a:extLst>
              <a:ext uri="{FF2B5EF4-FFF2-40B4-BE49-F238E27FC236}">
                <a16:creationId xmlns:a16="http://schemas.microsoft.com/office/drawing/2014/main" id="{AE006CF7-2D60-4D75-A509-07E2AC056044}"/>
              </a:ext>
            </a:extLst>
          </p:cNvPr>
          <p:cNvSpPr txBox="1"/>
          <p:nvPr/>
        </p:nvSpPr>
        <p:spPr>
          <a:xfrm>
            <a:off x="2977085" y="3367608"/>
            <a:ext cx="18488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>
                <a:solidFill>
                  <a:srgbClr val="FF0000"/>
                </a:solidFill>
              </a:rPr>
              <a:t>are having</a:t>
            </a:r>
            <a:r>
              <a:rPr lang="hr-HR" sz="280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6" name="TekstniOkvir 15">
            <a:extLst>
              <a:ext uri="{FF2B5EF4-FFF2-40B4-BE49-F238E27FC236}">
                <a16:creationId xmlns:a16="http://schemas.microsoft.com/office/drawing/2014/main" id="{2D8C47FD-83BC-430D-AE60-57FA3B575C52}"/>
              </a:ext>
            </a:extLst>
          </p:cNvPr>
          <p:cNvSpPr txBox="1"/>
          <p:nvPr/>
        </p:nvSpPr>
        <p:spPr>
          <a:xfrm>
            <a:off x="5171550" y="4111187"/>
            <a:ext cx="18488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>
                <a:solidFill>
                  <a:srgbClr val="FF0000"/>
                </a:solidFill>
              </a:rPr>
              <a:t>is playing</a:t>
            </a:r>
            <a:endParaRPr lang="hr-HR" sz="2800">
              <a:solidFill>
                <a:srgbClr val="FF0000"/>
              </a:solidFill>
            </a:endParaRPr>
          </a:p>
        </p:txBody>
      </p:sp>
      <p:sp>
        <p:nvSpPr>
          <p:cNvPr id="17" name="TekstniOkvir 16">
            <a:extLst>
              <a:ext uri="{FF2B5EF4-FFF2-40B4-BE49-F238E27FC236}">
                <a16:creationId xmlns:a16="http://schemas.microsoft.com/office/drawing/2014/main" id="{86881EC5-C23F-45EC-B758-ED8972644542}"/>
              </a:ext>
            </a:extLst>
          </p:cNvPr>
          <p:cNvSpPr txBox="1"/>
          <p:nvPr/>
        </p:nvSpPr>
        <p:spPr>
          <a:xfrm>
            <a:off x="4860869" y="4508019"/>
            <a:ext cx="2159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>
                <a:solidFill>
                  <a:srgbClr val="FF0000"/>
                </a:solidFill>
              </a:rPr>
              <a:t>are dancing</a:t>
            </a:r>
            <a:r>
              <a:rPr lang="hr-HR" sz="280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8" name="TekstniOkvir 17">
            <a:extLst>
              <a:ext uri="{FF2B5EF4-FFF2-40B4-BE49-F238E27FC236}">
                <a16:creationId xmlns:a16="http://schemas.microsoft.com/office/drawing/2014/main" id="{C71893B3-22A5-453B-B7FC-B8C22D271F59}"/>
              </a:ext>
            </a:extLst>
          </p:cNvPr>
          <p:cNvSpPr txBox="1"/>
          <p:nvPr/>
        </p:nvSpPr>
        <p:spPr>
          <a:xfrm>
            <a:off x="2855407" y="5314597"/>
            <a:ext cx="18488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>
                <a:solidFill>
                  <a:srgbClr val="FF0000"/>
                </a:solidFill>
              </a:rPr>
              <a:t>are playing</a:t>
            </a:r>
            <a:r>
              <a:rPr lang="hr-HR" sz="280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9" name="TekstniOkvir 18">
            <a:extLst>
              <a:ext uri="{FF2B5EF4-FFF2-40B4-BE49-F238E27FC236}">
                <a16:creationId xmlns:a16="http://schemas.microsoft.com/office/drawing/2014/main" id="{A1080DA0-E50F-4842-BD39-7D171DE2C50A}"/>
              </a:ext>
            </a:extLst>
          </p:cNvPr>
          <p:cNvSpPr txBox="1"/>
          <p:nvPr/>
        </p:nvSpPr>
        <p:spPr>
          <a:xfrm>
            <a:off x="2997389" y="5717589"/>
            <a:ext cx="18488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>
                <a:solidFill>
                  <a:srgbClr val="FF0000"/>
                </a:solidFill>
              </a:rPr>
              <a:t>is winnng</a:t>
            </a:r>
            <a:r>
              <a:rPr lang="hr-HR" sz="280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20" name="TekstniOkvir 19">
            <a:extLst>
              <a:ext uri="{FF2B5EF4-FFF2-40B4-BE49-F238E27FC236}">
                <a16:creationId xmlns:a16="http://schemas.microsoft.com/office/drawing/2014/main" id="{F4BA77B7-D65D-47DF-A598-A97745D4F6E9}"/>
              </a:ext>
            </a:extLst>
          </p:cNvPr>
          <p:cNvSpPr txBox="1"/>
          <p:nvPr/>
        </p:nvSpPr>
        <p:spPr>
          <a:xfrm>
            <a:off x="4988268" y="6073523"/>
            <a:ext cx="18488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>
                <a:solidFill>
                  <a:srgbClr val="FF0000"/>
                </a:solidFill>
              </a:rPr>
              <a:t>are having</a:t>
            </a:r>
            <a:r>
              <a:rPr lang="hr-HR" sz="2800">
                <a:solidFill>
                  <a:srgbClr val="FF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70915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9" grpId="0"/>
      <p:bldP spid="10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CAF0D2CD-7347-464C-B6BD-3D22EA0A82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238" y="1029450"/>
            <a:ext cx="9981363" cy="5570639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8F4562B6-66C9-4A2F-A4CA-4003A9931FF6}"/>
              </a:ext>
            </a:extLst>
          </p:cNvPr>
          <p:cNvSpPr txBox="1"/>
          <p:nvPr/>
        </p:nvSpPr>
        <p:spPr>
          <a:xfrm>
            <a:off x="401934" y="140677"/>
            <a:ext cx="1106323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lphaLcParenR"/>
            </a:pPr>
            <a:r>
              <a:rPr lang="hr-HR" sz="2600" i="1"/>
              <a:t>Odgovori na pitanja svog prijatelja.</a:t>
            </a:r>
          </a:p>
          <a:p>
            <a:pPr marL="514350" indent="-514350">
              <a:buAutoNum type="alphaLcParenR"/>
            </a:pPr>
            <a:r>
              <a:rPr lang="hr-HR" sz="2600" i="1"/>
              <a:t>Postavi pitanja svom prijatelju/učitelju i zapiši njihove odgovore u tablicu.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B76A3EA7-6E37-4290-921C-60EC27F59ACA}"/>
              </a:ext>
            </a:extLst>
          </p:cNvPr>
          <p:cNvSpPr txBox="1"/>
          <p:nvPr/>
        </p:nvSpPr>
        <p:spPr>
          <a:xfrm>
            <a:off x="261257" y="2280976"/>
            <a:ext cx="1106323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200" i="1"/>
              <a:t>Mogu/Znam, naravno.      Da, mogu/znam.                    Nisam nikad probao.</a:t>
            </a:r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B25F20BF-092F-4728-A80C-AE0425272E16}"/>
              </a:ext>
            </a:extLst>
          </p:cNvPr>
          <p:cNvSpPr txBox="1"/>
          <p:nvPr/>
        </p:nvSpPr>
        <p:spPr>
          <a:xfrm>
            <a:off x="4814835" y="1621146"/>
            <a:ext cx="806882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200" i="1"/>
              <a:t>Mislim da mogu/znam.                     Ne mogu/znam.</a:t>
            </a:r>
          </a:p>
        </p:txBody>
      </p:sp>
      <p:pic>
        <p:nvPicPr>
          <p:cNvPr id="10" name="Slika 9">
            <a:extLst>
              <a:ext uri="{FF2B5EF4-FFF2-40B4-BE49-F238E27FC236}">
                <a16:creationId xmlns:a16="http://schemas.microsoft.com/office/drawing/2014/main" id="{87CFD20B-5F42-4030-9EBA-D7D21856C8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052033"/>
            <a:ext cx="12192000" cy="2166847"/>
          </a:xfrm>
          <a:prstGeom prst="rect">
            <a:avLst/>
          </a:prstGeom>
        </p:spPr>
      </p:pic>
      <p:sp>
        <p:nvSpPr>
          <p:cNvPr id="11" name="TekstniOkvir 10">
            <a:extLst>
              <a:ext uri="{FF2B5EF4-FFF2-40B4-BE49-F238E27FC236}">
                <a16:creationId xmlns:a16="http://schemas.microsoft.com/office/drawing/2014/main" id="{3B9EF698-0092-42FC-A761-8EFF2058A8A1}"/>
              </a:ext>
            </a:extLst>
          </p:cNvPr>
          <p:cNvSpPr txBox="1"/>
          <p:nvPr/>
        </p:nvSpPr>
        <p:spPr>
          <a:xfrm>
            <a:off x="801358" y="1100331"/>
            <a:ext cx="101990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/>
              <a:t>Koristeći se informacijama iz tablice, napiši tri rečenice o svom učitelju ili prijatelju.</a:t>
            </a:r>
          </a:p>
        </p:txBody>
      </p:sp>
    </p:spTree>
    <p:extLst>
      <p:ext uri="{BB962C8B-B14F-4D97-AF65-F5344CB8AC3E}">
        <p14:creationId xmlns:p14="http://schemas.microsoft.com/office/powerpoint/2010/main" val="2357179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7" grpId="0"/>
      <p:bldP spid="7" grpId="1"/>
      <p:bldP spid="8" grpId="0"/>
      <p:bldP spid="8" grpId="1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F597B737-E7B3-4528-91C1-8F75AC45B7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978101" cy="6858000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88BE32BE-41BC-42F2-9E60-6006740DF216}"/>
              </a:ext>
            </a:extLst>
          </p:cNvPr>
          <p:cNvSpPr txBox="1"/>
          <p:nvPr/>
        </p:nvSpPr>
        <p:spPr>
          <a:xfrm>
            <a:off x="5311302" y="379379"/>
            <a:ext cx="59922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/>
              <a:t>Open your book at page 81.</a:t>
            </a:r>
          </a:p>
        </p:txBody>
      </p:sp>
      <p:pic>
        <p:nvPicPr>
          <p:cNvPr id="8" name="Slika 7">
            <a:extLst>
              <a:ext uri="{FF2B5EF4-FFF2-40B4-BE49-F238E27FC236}">
                <a16:creationId xmlns:a16="http://schemas.microsoft.com/office/drawing/2014/main" id="{4F54688F-37FD-4E21-9067-A2FD4A8E3B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460" y="1683107"/>
            <a:ext cx="12192000" cy="4211782"/>
          </a:xfrm>
          <a:prstGeom prst="rect">
            <a:avLst/>
          </a:prstGeom>
        </p:spPr>
      </p:pic>
      <p:sp>
        <p:nvSpPr>
          <p:cNvPr id="9" name="TekstniOkvir 8">
            <a:extLst>
              <a:ext uri="{FF2B5EF4-FFF2-40B4-BE49-F238E27FC236}">
                <a16:creationId xmlns:a16="http://schemas.microsoft.com/office/drawing/2014/main" id="{55B510DC-F5F5-4CC8-B612-66A304E630EC}"/>
              </a:ext>
            </a:extLst>
          </p:cNvPr>
          <p:cNvSpPr txBox="1"/>
          <p:nvPr/>
        </p:nvSpPr>
        <p:spPr>
          <a:xfrm>
            <a:off x="875489" y="496111"/>
            <a:ext cx="1077824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/>
              <a:t>Look at the photos. What can you see?</a:t>
            </a:r>
          </a:p>
          <a:p>
            <a:r>
              <a:rPr lang="hr-HR" sz="2800" i="1"/>
              <a:t>Pogledaj fotografije. Što je prikazano na njima?</a:t>
            </a:r>
          </a:p>
        </p:txBody>
      </p:sp>
    </p:spTree>
    <p:extLst>
      <p:ext uri="{BB962C8B-B14F-4D97-AF65-F5344CB8AC3E}">
        <p14:creationId xmlns:p14="http://schemas.microsoft.com/office/powerpoint/2010/main" val="4218867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niOkvir 3">
            <a:extLst>
              <a:ext uri="{FF2B5EF4-FFF2-40B4-BE49-F238E27FC236}">
                <a16:creationId xmlns:a16="http://schemas.microsoft.com/office/drawing/2014/main" id="{5105300B-C270-499E-BB6D-E36D92FB3B68}"/>
              </a:ext>
            </a:extLst>
          </p:cNvPr>
          <p:cNvSpPr txBox="1"/>
          <p:nvPr/>
        </p:nvSpPr>
        <p:spPr>
          <a:xfrm>
            <a:off x="457200" y="1050587"/>
            <a:ext cx="11332723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/>
              <a:t>What do you like about the festivals you presented?</a:t>
            </a:r>
          </a:p>
          <a:p>
            <a:pPr algn="ctr"/>
            <a:r>
              <a:rPr lang="hr-HR" sz="2800" i="1"/>
              <a:t>Što ti se najviše svidjelo u vezi festivala koje ste ti i ostali učenici predstavili?</a:t>
            </a:r>
          </a:p>
          <a:p>
            <a:pPr algn="ctr"/>
            <a:endParaRPr lang="hr-HR" sz="2800" i="1"/>
          </a:p>
          <a:p>
            <a:pPr algn="ctr"/>
            <a:r>
              <a:rPr lang="hr-HR" sz="2800"/>
              <a:t>What’s the most interesting one and why?</a:t>
            </a:r>
          </a:p>
          <a:p>
            <a:pPr algn="ctr"/>
            <a:r>
              <a:rPr lang="hr-HR" sz="2800" i="1"/>
              <a:t>Koji je najzanimljiviji i zašto?</a:t>
            </a:r>
          </a:p>
          <a:p>
            <a:pPr algn="ctr"/>
            <a:endParaRPr lang="hr-HR" sz="2800" i="1"/>
          </a:p>
          <a:p>
            <a:pPr algn="ctr"/>
            <a:r>
              <a:rPr lang="hr-HR" sz="2800"/>
              <a:t>What kind of a party is a good party?</a:t>
            </a:r>
          </a:p>
          <a:p>
            <a:pPr algn="ctr"/>
            <a:r>
              <a:rPr lang="hr-HR" sz="2800" i="1"/>
              <a:t>Kakav tulum je dobar tulum?</a:t>
            </a:r>
          </a:p>
          <a:p>
            <a:pPr algn="ctr"/>
            <a:endParaRPr lang="hr-HR" sz="2800"/>
          </a:p>
          <a:p>
            <a:pPr algn="ctr"/>
            <a:r>
              <a:rPr lang="hr-HR" sz="2800"/>
              <a:t>What do you need to have a party?</a:t>
            </a:r>
          </a:p>
          <a:p>
            <a:pPr algn="ctr"/>
            <a:r>
              <a:rPr lang="hr-HR" sz="2800" i="1"/>
              <a:t>Što ti je potrebno za organizirati tulum?</a:t>
            </a:r>
          </a:p>
        </p:txBody>
      </p:sp>
      <p:sp>
        <p:nvSpPr>
          <p:cNvPr id="5" name="Pravokutnik 4">
            <a:extLst>
              <a:ext uri="{FF2B5EF4-FFF2-40B4-BE49-F238E27FC236}">
                <a16:creationId xmlns:a16="http://schemas.microsoft.com/office/drawing/2014/main" id="{937BB411-B020-4FC5-9F69-250E09D123B3}"/>
              </a:ext>
            </a:extLst>
          </p:cNvPr>
          <p:cNvSpPr/>
          <p:nvPr/>
        </p:nvSpPr>
        <p:spPr>
          <a:xfrm>
            <a:off x="642026" y="826851"/>
            <a:ext cx="10914434" cy="5145932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5152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lika 6">
            <a:extLst>
              <a:ext uri="{FF2B5EF4-FFF2-40B4-BE49-F238E27FC236}">
                <a16:creationId xmlns:a16="http://schemas.microsoft.com/office/drawing/2014/main" id="{46BE5C25-92FB-4686-AAAF-5159F6E9F5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9036"/>
            <a:ext cx="5042170" cy="4114771"/>
          </a:xfrm>
          <a:prstGeom prst="rect">
            <a:avLst/>
          </a:prstGeom>
        </p:spPr>
      </p:pic>
      <p:pic>
        <p:nvPicPr>
          <p:cNvPr id="9" name="Slika 8">
            <a:extLst>
              <a:ext uri="{FF2B5EF4-FFF2-40B4-BE49-F238E27FC236}">
                <a16:creationId xmlns:a16="http://schemas.microsoft.com/office/drawing/2014/main" id="{C484350D-F996-4795-85DA-0FC34D7C4C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1992" y="0"/>
            <a:ext cx="3752850" cy="2038350"/>
          </a:xfrm>
          <a:prstGeom prst="rect">
            <a:avLst/>
          </a:prstGeom>
        </p:spPr>
      </p:pic>
      <p:sp>
        <p:nvSpPr>
          <p:cNvPr id="10" name="TekstniOkvir 9">
            <a:extLst>
              <a:ext uri="{FF2B5EF4-FFF2-40B4-BE49-F238E27FC236}">
                <a16:creationId xmlns:a16="http://schemas.microsoft.com/office/drawing/2014/main" id="{418EBEA5-ABC1-4061-B855-A52E5558C4B9}"/>
              </a:ext>
            </a:extLst>
          </p:cNvPr>
          <p:cNvSpPr txBox="1"/>
          <p:nvPr/>
        </p:nvSpPr>
        <p:spPr>
          <a:xfrm>
            <a:off x="5933872" y="2111484"/>
            <a:ext cx="5836596" cy="1815882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hr-HR" sz="2800"/>
              <a:t>Read the texts and write the names  under the correct picture.</a:t>
            </a:r>
          </a:p>
          <a:p>
            <a:r>
              <a:rPr lang="hr-HR" sz="2800" i="1"/>
              <a:t>Pročitaj tekstove i napiši imena likova ispod odgovarajuće slike.</a:t>
            </a:r>
          </a:p>
        </p:txBody>
      </p:sp>
      <p:pic>
        <p:nvPicPr>
          <p:cNvPr id="12" name="Slika 11">
            <a:extLst>
              <a:ext uri="{FF2B5EF4-FFF2-40B4-BE49-F238E27FC236}">
                <a16:creationId xmlns:a16="http://schemas.microsoft.com/office/drawing/2014/main" id="{780D4503-C1DB-4814-B4B4-86CE867C78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000500"/>
            <a:ext cx="9782175" cy="2857500"/>
          </a:xfrm>
          <a:prstGeom prst="rect">
            <a:avLst/>
          </a:prstGeom>
        </p:spPr>
      </p:pic>
      <p:sp>
        <p:nvSpPr>
          <p:cNvPr id="13" name="TekstniOkvir 12">
            <a:extLst>
              <a:ext uri="{FF2B5EF4-FFF2-40B4-BE49-F238E27FC236}">
                <a16:creationId xmlns:a16="http://schemas.microsoft.com/office/drawing/2014/main" id="{94CDADE7-C591-434F-8563-F66F1D0A134E}"/>
              </a:ext>
            </a:extLst>
          </p:cNvPr>
          <p:cNvSpPr txBox="1"/>
          <p:nvPr/>
        </p:nvSpPr>
        <p:spPr>
          <a:xfrm>
            <a:off x="536947" y="6334780"/>
            <a:ext cx="17023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>
                <a:solidFill>
                  <a:srgbClr val="FF0000"/>
                </a:solidFill>
              </a:rPr>
              <a:t>Jerry</a:t>
            </a:r>
          </a:p>
        </p:txBody>
      </p:sp>
      <p:sp>
        <p:nvSpPr>
          <p:cNvPr id="14" name="TekstniOkvir 13">
            <a:extLst>
              <a:ext uri="{FF2B5EF4-FFF2-40B4-BE49-F238E27FC236}">
                <a16:creationId xmlns:a16="http://schemas.microsoft.com/office/drawing/2014/main" id="{B06A15EA-E4E6-4716-A258-12B0121C823A}"/>
              </a:ext>
            </a:extLst>
          </p:cNvPr>
          <p:cNvSpPr txBox="1"/>
          <p:nvPr/>
        </p:nvSpPr>
        <p:spPr>
          <a:xfrm>
            <a:off x="2975347" y="6334780"/>
            <a:ext cx="17023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>
                <a:solidFill>
                  <a:srgbClr val="FF0000"/>
                </a:solidFill>
              </a:rPr>
              <a:t>Nikkie</a:t>
            </a:r>
          </a:p>
        </p:txBody>
      </p:sp>
      <p:sp>
        <p:nvSpPr>
          <p:cNvPr id="15" name="TekstniOkvir 14">
            <a:extLst>
              <a:ext uri="{FF2B5EF4-FFF2-40B4-BE49-F238E27FC236}">
                <a16:creationId xmlns:a16="http://schemas.microsoft.com/office/drawing/2014/main" id="{6D20722C-6635-45F3-8490-5DFFB18DB244}"/>
              </a:ext>
            </a:extLst>
          </p:cNvPr>
          <p:cNvSpPr txBox="1"/>
          <p:nvPr/>
        </p:nvSpPr>
        <p:spPr>
          <a:xfrm>
            <a:off x="5403715" y="6263444"/>
            <a:ext cx="17023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>
                <a:solidFill>
                  <a:srgbClr val="FF0000"/>
                </a:solidFill>
              </a:rPr>
              <a:t>Sally</a:t>
            </a:r>
          </a:p>
        </p:txBody>
      </p:sp>
      <p:sp>
        <p:nvSpPr>
          <p:cNvPr id="16" name="TekstniOkvir 15">
            <a:extLst>
              <a:ext uri="{FF2B5EF4-FFF2-40B4-BE49-F238E27FC236}">
                <a16:creationId xmlns:a16="http://schemas.microsoft.com/office/drawing/2014/main" id="{B0063988-0571-4AEF-A807-A4DAAC6DEA9B}"/>
              </a:ext>
            </a:extLst>
          </p:cNvPr>
          <p:cNvSpPr txBox="1"/>
          <p:nvPr/>
        </p:nvSpPr>
        <p:spPr>
          <a:xfrm>
            <a:off x="7842115" y="6300149"/>
            <a:ext cx="17023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>
                <a:solidFill>
                  <a:srgbClr val="FF0000"/>
                </a:solidFill>
              </a:rPr>
              <a:t>Cath</a:t>
            </a:r>
          </a:p>
        </p:txBody>
      </p:sp>
      <p:sp>
        <p:nvSpPr>
          <p:cNvPr id="17" name="TekstniOkvir 16">
            <a:extLst>
              <a:ext uri="{FF2B5EF4-FFF2-40B4-BE49-F238E27FC236}">
                <a16:creationId xmlns:a16="http://schemas.microsoft.com/office/drawing/2014/main" id="{2061BE6B-42A6-491E-A913-8BBAE0E79E9A}"/>
              </a:ext>
            </a:extLst>
          </p:cNvPr>
          <p:cNvSpPr txBox="1"/>
          <p:nvPr/>
        </p:nvSpPr>
        <p:spPr>
          <a:xfrm>
            <a:off x="1327880" y="1312051"/>
            <a:ext cx="566955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/>
              <a:t>What do these words mean?</a:t>
            </a:r>
          </a:p>
          <a:p>
            <a:r>
              <a:rPr lang="hr-HR" sz="2800" i="1"/>
              <a:t>Što ove riječi znače?</a:t>
            </a:r>
          </a:p>
          <a:p>
            <a:endParaRPr lang="hr-HR" sz="2800" i="1"/>
          </a:p>
          <a:p>
            <a:r>
              <a:rPr lang="hr-HR" sz="2800"/>
              <a:t>to throw a party –</a:t>
            </a:r>
          </a:p>
          <a:p>
            <a:r>
              <a:rPr lang="hr-HR" sz="2800"/>
              <a:t>backwards – </a:t>
            </a:r>
          </a:p>
          <a:p>
            <a:r>
              <a:rPr lang="hr-HR" sz="2800"/>
              <a:t>sign language – </a:t>
            </a:r>
          </a:p>
          <a:p>
            <a:r>
              <a:rPr lang="hr-HR" sz="2800"/>
              <a:t>ride a bike no handed - </a:t>
            </a:r>
          </a:p>
          <a:p>
            <a:endParaRPr lang="hr-HR" sz="2800" i="1"/>
          </a:p>
          <a:p>
            <a:endParaRPr lang="hr-HR" sz="2800" i="1"/>
          </a:p>
        </p:txBody>
      </p:sp>
      <p:sp>
        <p:nvSpPr>
          <p:cNvPr id="18" name="TekstniOkvir 17">
            <a:extLst>
              <a:ext uri="{FF2B5EF4-FFF2-40B4-BE49-F238E27FC236}">
                <a16:creationId xmlns:a16="http://schemas.microsoft.com/office/drawing/2014/main" id="{F63F539A-DF3C-4B68-A6EE-17D09B52D4AB}"/>
              </a:ext>
            </a:extLst>
          </p:cNvPr>
          <p:cNvSpPr txBox="1"/>
          <p:nvPr/>
        </p:nvSpPr>
        <p:spPr>
          <a:xfrm>
            <a:off x="4142558" y="2589679"/>
            <a:ext cx="32958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/>
              <a:t>organizirati</a:t>
            </a:r>
            <a:r>
              <a:rPr lang="hr-HR" i="1"/>
              <a:t> </a:t>
            </a:r>
            <a:r>
              <a:rPr lang="hr-HR" sz="2800" i="1"/>
              <a:t>tulum</a:t>
            </a:r>
          </a:p>
        </p:txBody>
      </p:sp>
      <p:sp>
        <p:nvSpPr>
          <p:cNvPr id="19" name="TekstniOkvir 18">
            <a:extLst>
              <a:ext uri="{FF2B5EF4-FFF2-40B4-BE49-F238E27FC236}">
                <a16:creationId xmlns:a16="http://schemas.microsoft.com/office/drawing/2014/main" id="{E0CDEBA0-58D2-42AB-A1F0-4532C0BADA23}"/>
              </a:ext>
            </a:extLst>
          </p:cNvPr>
          <p:cNvSpPr txBox="1"/>
          <p:nvPr/>
        </p:nvSpPr>
        <p:spPr>
          <a:xfrm>
            <a:off x="3243157" y="2996912"/>
            <a:ext cx="32958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/>
              <a:t>unatrag, unazad</a:t>
            </a:r>
          </a:p>
        </p:txBody>
      </p:sp>
      <p:sp>
        <p:nvSpPr>
          <p:cNvPr id="20" name="TekstniOkvir 19">
            <a:extLst>
              <a:ext uri="{FF2B5EF4-FFF2-40B4-BE49-F238E27FC236}">
                <a16:creationId xmlns:a16="http://schemas.microsoft.com/office/drawing/2014/main" id="{0C260D31-9B4C-4F93-9D94-C606E730C562}"/>
              </a:ext>
            </a:extLst>
          </p:cNvPr>
          <p:cNvSpPr txBox="1"/>
          <p:nvPr/>
        </p:nvSpPr>
        <p:spPr>
          <a:xfrm>
            <a:off x="3683862" y="3425757"/>
            <a:ext cx="32958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/>
              <a:t>znakovni jezik</a:t>
            </a:r>
          </a:p>
        </p:txBody>
      </p:sp>
      <p:sp>
        <p:nvSpPr>
          <p:cNvPr id="21" name="TekstniOkvir 20">
            <a:extLst>
              <a:ext uri="{FF2B5EF4-FFF2-40B4-BE49-F238E27FC236}">
                <a16:creationId xmlns:a16="http://schemas.microsoft.com/office/drawing/2014/main" id="{05819D8B-94F1-4D2D-8A45-C354FB336382}"/>
              </a:ext>
            </a:extLst>
          </p:cNvPr>
          <p:cNvSpPr txBox="1"/>
          <p:nvPr/>
        </p:nvSpPr>
        <p:spPr>
          <a:xfrm>
            <a:off x="4891086" y="3882341"/>
            <a:ext cx="53317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/>
              <a:t>voziti bicikl bez korištenja ruku</a:t>
            </a:r>
          </a:p>
        </p:txBody>
      </p:sp>
      <p:pic>
        <p:nvPicPr>
          <p:cNvPr id="22" name="Slika 21">
            <a:extLst>
              <a:ext uri="{FF2B5EF4-FFF2-40B4-BE49-F238E27FC236}">
                <a16:creationId xmlns:a16="http://schemas.microsoft.com/office/drawing/2014/main" id="{65E6B16C-15A6-46F0-95A7-3BF7B1AD45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33364"/>
            <a:ext cx="5042170" cy="4114771"/>
          </a:xfrm>
          <a:prstGeom prst="rect">
            <a:avLst/>
          </a:prstGeom>
        </p:spPr>
      </p:pic>
      <p:pic>
        <p:nvPicPr>
          <p:cNvPr id="23" name="Slika 22">
            <a:extLst>
              <a:ext uri="{FF2B5EF4-FFF2-40B4-BE49-F238E27FC236}">
                <a16:creationId xmlns:a16="http://schemas.microsoft.com/office/drawing/2014/main" id="{1F4F257B-5453-48EE-B45F-F8A3AE0A9A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392" y="152400"/>
            <a:ext cx="3752850" cy="2038350"/>
          </a:xfrm>
          <a:prstGeom prst="rect">
            <a:avLst/>
          </a:prstGeom>
        </p:spPr>
      </p:pic>
      <p:sp>
        <p:nvSpPr>
          <p:cNvPr id="24" name="TekstniOkvir 23">
            <a:extLst>
              <a:ext uri="{FF2B5EF4-FFF2-40B4-BE49-F238E27FC236}">
                <a16:creationId xmlns:a16="http://schemas.microsoft.com/office/drawing/2014/main" id="{6DF23504-FFA9-458C-BA38-B60750C09F11}"/>
              </a:ext>
            </a:extLst>
          </p:cNvPr>
          <p:cNvSpPr txBox="1"/>
          <p:nvPr/>
        </p:nvSpPr>
        <p:spPr>
          <a:xfrm>
            <a:off x="5873541" y="3087733"/>
            <a:ext cx="5836596" cy="954107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hr-HR" sz="2800"/>
              <a:t>Read the dialogues out loud.</a:t>
            </a:r>
          </a:p>
          <a:p>
            <a:r>
              <a:rPr lang="hr-HR" sz="2800" i="1"/>
              <a:t>Pročitaj dijaloge naglas.</a:t>
            </a:r>
          </a:p>
        </p:txBody>
      </p:sp>
    </p:spTree>
    <p:extLst>
      <p:ext uri="{BB962C8B-B14F-4D97-AF65-F5344CB8AC3E}">
        <p14:creationId xmlns:p14="http://schemas.microsoft.com/office/powerpoint/2010/main" val="1560168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3" grpId="0"/>
      <p:bldP spid="13" grpId="1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8" grpId="0"/>
      <p:bldP spid="18" grpId="1"/>
      <p:bldP spid="19" grpId="0"/>
      <p:bldP spid="19" grpId="1"/>
      <p:bldP spid="20" grpId="0"/>
      <p:bldP spid="20" grpId="1"/>
      <p:bldP spid="21" grpId="0"/>
      <p:bldP spid="21" grpId="1"/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lika 5">
            <a:extLst>
              <a:ext uri="{FF2B5EF4-FFF2-40B4-BE49-F238E27FC236}">
                <a16:creationId xmlns:a16="http://schemas.microsoft.com/office/drawing/2014/main" id="{4983A5FB-9D46-4946-A5CB-684765F70E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758" y="1424353"/>
            <a:ext cx="9491880" cy="4009293"/>
          </a:xfrm>
          <a:prstGeom prst="rect">
            <a:avLst/>
          </a:prstGeom>
        </p:spPr>
      </p:pic>
      <p:sp>
        <p:nvSpPr>
          <p:cNvPr id="7" name="TekstniOkvir 6">
            <a:extLst>
              <a:ext uri="{FF2B5EF4-FFF2-40B4-BE49-F238E27FC236}">
                <a16:creationId xmlns:a16="http://schemas.microsoft.com/office/drawing/2014/main" id="{4B9F2C06-7CE6-4629-8976-205FDA978C15}"/>
              </a:ext>
            </a:extLst>
          </p:cNvPr>
          <p:cNvSpPr txBox="1"/>
          <p:nvPr/>
        </p:nvSpPr>
        <p:spPr>
          <a:xfrm>
            <a:off x="1879042" y="931278"/>
            <a:ext cx="105005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/>
              <a:t>Jesu li rečenice točne (T) ili krive (F)?</a:t>
            </a:r>
          </a:p>
        </p:txBody>
      </p:sp>
      <p:sp>
        <p:nvSpPr>
          <p:cNvPr id="8" name="Elipsa 7">
            <a:extLst>
              <a:ext uri="{FF2B5EF4-FFF2-40B4-BE49-F238E27FC236}">
                <a16:creationId xmlns:a16="http://schemas.microsoft.com/office/drawing/2014/main" id="{F88F8E9A-2839-4B82-8874-4E42E7C5653B}"/>
              </a:ext>
            </a:extLst>
          </p:cNvPr>
          <p:cNvSpPr/>
          <p:nvPr/>
        </p:nvSpPr>
        <p:spPr>
          <a:xfrm>
            <a:off x="10018207" y="2341266"/>
            <a:ext cx="512431" cy="52322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9" name="Elipsa 8">
            <a:extLst>
              <a:ext uri="{FF2B5EF4-FFF2-40B4-BE49-F238E27FC236}">
                <a16:creationId xmlns:a16="http://schemas.microsoft.com/office/drawing/2014/main" id="{12F085FA-8290-48EB-BC62-F5143917C819}"/>
              </a:ext>
            </a:extLst>
          </p:cNvPr>
          <p:cNvSpPr/>
          <p:nvPr/>
        </p:nvSpPr>
        <p:spPr>
          <a:xfrm>
            <a:off x="9416981" y="2998464"/>
            <a:ext cx="512431" cy="52322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0" name="Elipsa 9">
            <a:extLst>
              <a:ext uri="{FF2B5EF4-FFF2-40B4-BE49-F238E27FC236}">
                <a16:creationId xmlns:a16="http://schemas.microsoft.com/office/drawing/2014/main" id="{2826FF81-9EE8-4481-9E7C-7E7DCB5D39A3}"/>
              </a:ext>
            </a:extLst>
          </p:cNvPr>
          <p:cNvSpPr/>
          <p:nvPr/>
        </p:nvSpPr>
        <p:spPr>
          <a:xfrm>
            <a:off x="10018206" y="3625846"/>
            <a:ext cx="512431" cy="52322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1" name="Elipsa 10">
            <a:extLst>
              <a:ext uri="{FF2B5EF4-FFF2-40B4-BE49-F238E27FC236}">
                <a16:creationId xmlns:a16="http://schemas.microsoft.com/office/drawing/2014/main" id="{3F9730FE-1A45-4B13-9DEE-5B84B84D12CF}"/>
              </a:ext>
            </a:extLst>
          </p:cNvPr>
          <p:cNvSpPr/>
          <p:nvPr/>
        </p:nvSpPr>
        <p:spPr>
          <a:xfrm>
            <a:off x="10018206" y="4268136"/>
            <a:ext cx="512431" cy="52322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2" name="Elipsa 11">
            <a:extLst>
              <a:ext uri="{FF2B5EF4-FFF2-40B4-BE49-F238E27FC236}">
                <a16:creationId xmlns:a16="http://schemas.microsoft.com/office/drawing/2014/main" id="{514CF51A-A091-443C-8891-2F2F6F969E31}"/>
              </a:ext>
            </a:extLst>
          </p:cNvPr>
          <p:cNvSpPr/>
          <p:nvPr/>
        </p:nvSpPr>
        <p:spPr>
          <a:xfrm>
            <a:off x="10002278" y="4858329"/>
            <a:ext cx="512431" cy="52322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28237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niOkvir 3">
            <a:extLst>
              <a:ext uri="{FF2B5EF4-FFF2-40B4-BE49-F238E27FC236}">
                <a16:creationId xmlns:a16="http://schemas.microsoft.com/office/drawing/2014/main" id="{E3D3299A-6586-467B-A92A-07D740F74477}"/>
              </a:ext>
            </a:extLst>
          </p:cNvPr>
          <p:cNvSpPr txBox="1"/>
          <p:nvPr/>
        </p:nvSpPr>
        <p:spPr>
          <a:xfrm>
            <a:off x="864158" y="230692"/>
            <a:ext cx="102091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/>
              <a:t>Close your book. Answer the following questions.</a:t>
            </a:r>
          </a:p>
          <a:p>
            <a:r>
              <a:rPr lang="hr-HR" sz="2800" i="1"/>
              <a:t>Zatvori svoj udžbenik. Odgovori na sljedeća pitanja.</a:t>
            </a:r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A10C419B-96D7-45D1-8106-507DCD0E17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195" y="1201643"/>
            <a:ext cx="6696075" cy="742950"/>
          </a:xfrm>
          <a:prstGeom prst="rect">
            <a:avLst/>
          </a:prstGeom>
        </p:spPr>
      </p:pic>
      <p:sp>
        <p:nvSpPr>
          <p:cNvPr id="7" name="TekstniOkvir 6">
            <a:extLst>
              <a:ext uri="{FF2B5EF4-FFF2-40B4-BE49-F238E27FC236}">
                <a16:creationId xmlns:a16="http://schemas.microsoft.com/office/drawing/2014/main" id="{94325662-6FA2-4179-8551-DE7999B2121C}"/>
              </a:ext>
            </a:extLst>
          </p:cNvPr>
          <p:cNvSpPr txBox="1"/>
          <p:nvPr/>
        </p:nvSpPr>
        <p:spPr>
          <a:xfrm>
            <a:off x="1577592" y="1861033"/>
            <a:ext cx="76970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/>
              <a:t>Zna/Može li Finn voziti bicikl bez korištenja ruku?</a:t>
            </a:r>
          </a:p>
        </p:txBody>
      </p:sp>
      <p:pic>
        <p:nvPicPr>
          <p:cNvPr id="9" name="Slika 8">
            <a:extLst>
              <a:ext uri="{FF2B5EF4-FFF2-40B4-BE49-F238E27FC236}">
                <a16:creationId xmlns:a16="http://schemas.microsoft.com/office/drawing/2014/main" id="{16AB6E88-E257-470E-A773-B5A0CBABD7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158" y="2474855"/>
            <a:ext cx="7000875" cy="590550"/>
          </a:xfrm>
          <a:prstGeom prst="rect">
            <a:avLst/>
          </a:prstGeom>
        </p:spPr>
      </p:pic>
      <p:sp>
        <p:nvSpPr>
          <p:cNvPr id="10" name="TekstniOkvir 9">
            <a:extLst>
              <a:ext uri="{FF2B5EF4-FFF2-40B4-BE49-F238E27FC236}">
                <a16:creationId xmlns:a16="http://schemas.microsoft.com/office/drawing/2014/main" id="{3B19B8E4-BD39-4F5C-A656-CF18C57DD504}"/>
              </a:ext>
            </a:extLst>
          </p:cNvPr>
          <p:cNvSpPr txBox="1"/>
          <p:nvPr/>
        </p:nvSpPr>
        <p:spPr>
          <a:xfrm>
            <a:off x="1577591" y="3022728"/>
            <a:ext cx="76970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/>
              <a:t>Znaju li Finn i Sally čitati unatrag?</a:t>
            </a:r>
          </a:p>
        </p:txBody>
      </p:sp>
      <p:pic>
        <p:nvPicPr>
          <p:cNvPr id="12" name="Slika 11">
            <a:extLst>
              <a:ext uri="{FF2B5EF4-FFF2-40B4-BE49-F238E27FC236}">
                <a16:creationId xmlns:a16="http://schemas.microsoft.com/office/drawing/2014/main" id="{297BA90B-228E-43AB-A82E-0F27B70129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4158" y="3537470"/>
            <a:ext cx="6819900" cy="657225"/>
          </a:xfrm>
          <a:prstGeom prst="rect">
            <a:avLst/>
          </a:prstGeom>
        </p:spPr>
      </p:pic>
      <p:sp>
        <p:nvSpPr>
          <p:cNvPr id="13" name="TekstniOkvir 12">
            <a:extLst>
              <a:ext uri="{FF2B5EF4-FFF2-40B4-BE49-F238E27FC236}">
                <a16:creationId xmlns:a16="http://schemas.microsoft.com/office/drawing/2014/main" id="{45810D4D-0A06-4578-B7DD-A820DA0A747C}"/>
              </a:ext>
            </a:extLst>
          </p:cNvPr>
          <p:cNvSpPr txBox="1"/>
          <p:nvPr/>
        </p:nvSpPr>
        <p:spPr>
          <a:xfrm>
            <a:off x="1462453" y="4093821"/>
            <a:ext cx="69836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/>
              <a:t>Može li Sally pisati lijevom rukom?</a:t>
            </a:r>
          </a:p>
        </p:txBody>
      </p:sp>
      <p:pic>
        <p:nvPicPr>
          <p:cNvPr id="15" name="Slika 14">
            <a:extLst>
              <a:ext uri="{FF2B5EF4-FFF2-40B4-BE49-F238E27FC236}">
                <a16:creationId xmlns:a16="http://schemas.microsoft.com/office/drawing/2014/main" id="{C37517C9-50DC-464A-9B85-A5B045FE0A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4158" y="4666760"/>
            <a:ext cx="7581900" cy="638175"/>
          </a:xfrm>
          <a:prstGeom prst="rect">
            <a:avLst/>
          </a:prstGeom>
        </p:spPr>
      </p:pic>
      <p:pic>
        <p:nvPicPr>
          <p:cNvPr id="19" name="Slika 18">
            <a:extLst>
              <a:ext uri="{FF2B5EF4-FFF2-40B4-BE49-F238E27FC236}">
                <a16:creationId xmlns:a16="http://schemas.microsoft.com/office/drawing/2014/main" id="{420C69C6-7FDF-4482-B337-E006DFC0F45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8195" y="5656357"/>
            <a:ext cx="4752975" cy="714375"/>
          </a:xfrm>
          <a:prstGeom prst="rect">
            <a:avLst/>
          </a:prstGeom>
        </p:spPr>
      </p:pic>
      <p:sp>
        <p:nvSpPr>
          <p:cNvPr id="20" name="TekstniOkvir 19">
            <a:extLst>
              <a:ext uri="{FF2B5EF4-FFF2-40B4-BE49-F238E27FC236}">
                <a16:creationId xmlns:a16="http://schemas.microsoft.com/office/drawing/2014/main" id="{5ADFBDA1-CFC6-4D8B-828F-7F6DEC0E1F2A}"/>
              </a:ext>
            </a:extLst>
          </p:cNvPr>
          <p:cNvSpPr txBox="1"/>
          <p:nvPr/>
        </p:nvSpPr>
        <p:spPr>
          <a:xfrm>
            <a:off x="1577591" y="5177375"/>
            <a:ext cx="80085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/>
              <a:t>Znaju li se Finn i Millie koristiti znakovnim jezikom?</a:t>
            </a:r>
          </a:p>
        </p:txBody>
      </p:sp>
      <p:sp>
        <p:nvSpPr>
          <p:cNvPr id="21" name="TekstniOkvir 20">
            <a:extLst>
              <a:ext uri="{FF2B5EF4-FFF2-40B4-BE49-F238E27FC236}">
                <a16:creationId xmlns:a16="http://schemas.microsoft.com/office/drawing/2014/main" id="{A8B0DD12-70B9-4EE2-8498-D3CA20988BFB}"/>
              </a:ext>
            </a:extLst>
          </p:cNvPr>
          <p:cNvSpPr txBox="1"/>
          <p:nvPr/>
        </p:nvSpPr>
        <p:spPr>
          <a:xfrm>
            <a:off x="1577590" y="6136900"/>
            <a:ext cx="80085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/>
              <a:t>Može li Millie dresirati pse?</a:t>
            </a:r>
          </a:p>
        </p:txBody>
      </p:sp>
    </p:spTree>
    <p:extLst>
      <p:ext uri="{BB962C8B-B14F-4D97-AF65-F5344CB8AC3E}">
        <p14:creationId xmlns:p14="http://schemas.microsoft.com/office/powerpoint/2010/main" val="2808361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10" grpId="0"/>
      <p:bldP spid="13" grpId="0"/>
      <p:bldP spid="20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niOkvir 3">
            <a:extLst>
              <a:ext uri="{FF2B5EF4-FFF2-40B4-BE49-F238E27FC236}">
                <a16:creationId xmlns:a16="http://schemas.microsoft.com/office/drawing/2014/main" id="{DD0AD4CC-16AA-419D-A44B-57848DE4CCB2}"/>
              </a:ext>
            </a:extLst>
          </p:cNvPr>
          <p:cNvSpPr txBox="1"/>
          <p:nvPr/>
        </p:nvSpPr>
        <p:spPr>
          <a:xfrm>
            <a:off x="442127" y="321547"/>
            <a:ext cx="1046033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/>
              <a:t>Look at the examples. What do the sentences mean?  </a:t>
            </a:r>
          </a:p>
          <a:p>
            <a:r>
              <a:rPr lang="hr-HR" sz="2800" i="1"/>
              <a:t>Pogledaj primjere. Što ove rečenice znače?</a:t>
            </a:r>
            <a:endParaRPr lang="hr-HR" sz="2800"/>
          </a:p>
        </p:txBody>
      </p:sp>
      <p:sp>
        <p:nvSpPr>
          <p:cNvPr id="5" name="TekstniOkvir 4">
            <a:extLst>
              <a:ext uri="{FF2B5EF4-FFF2-40B4-BE49-F238E27FC236}">
                <a16:creationId xmlns:a16="http://schemas.microsoft.com/office/drawing/2014/main" id="{64D3B248-7C6C-47AD-B69C-92CFAB2A4134}"/>
              </a:ext>
            </a:extLst>
          </p:cNvPr>
          <p:cNvSpPr txBox="1"/>
          <p:nvPr/>
        </p:nvSpPr>
        <p:spPr>
          <a:xfrm>
            <a:off x="904353" y="1758462"/>
            <a:ext cx="555673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/>
              <a:t>I </a:t>
            </a:r>
            <a:r>
              <a:rPr lang="hr-HR" sz="2800" b="1">
                <a:solidFill>
                  <a:srgbClr val="00B0F0"/>
                </a:solidFill>
              </a:rPr>
              <a:t>can</a:t>
            </a:r>
            <a:r>
              <a:rPr lang="hr-HR" sz="2800" b="1"/>
              <a:t> </a:t>
            </a:r>
            <a:r>
              <a:rPr lang="hr-HR" sz="2800"/>
              <a:t>swim.</a:t>
            </a:r>
          </a:p>
          <a:p>
            <a:endParaRPr lang="hr-HR" sz="2800"/>
          </a:p>
          <a:p>
            <a:r>
              <a:rPr lang="hr-HR" sz="2800"/>
              <a:t>He </a:t>
            </a:r>
            <a:r>
              <a:rPr lang="hr-HR" sz="2800" b="1">
                <a:solidFill>
                  <a:srgbClr val="00B0F0"/>
                </a:solidFill>
              </a:rPr>
              <a:t>can</a:t>
            </a:r>
            <a:r>
              <a:rPr lang="hr-HR" sz="2800" b="1"/>
              <a:t> </a:t>
            </a:r>
            <a:r>
              <a:rPr lang="hr-HR" sz="2800"/>
              <a:t>ride a bike.</a:t>
            </a:r>
          </a:p>
          <a:p>
            <a:endParaRPr lang="hr-HR" sz="2800"/>
          </a:p>
          <a:p>
            <a:r>
              <a:rPr lang="hr-HR" sz="2800"/>
              <a:t>Sally </a:t>
            </a:r>
            <a:r>
              <a:rPr lang="hr-HR" sz="2800" b="1">
                <a:solidFill>
                  <a:srgbClr val="00B0F0"/>
                </a:solidFill>
              </a:rPr>
              <a:t>can</a:t>
            </a:r>
            <a:r>
              <a:rPr lang="hr-HR" sz="2800" b="1"/>
              <a:t> </a:t>
            </a:r>
            <a:r>
              <a:rPr lang="hr-HR" sz="2800"/>
              <a:t>write with her left hand.</a:t>
            </a:r>
          </a:p>
          <a:p>
            <a:endParaRPr lang="hr-HR" sz="2800"/>
          </a:p>
          <a:p>
            <a:r>
              <a:rPr lang="hr-HR" sz="2800"/>
              <a:t>They </a:t>
            </a:r>
            <a:r>
              <a:rPr lang="hr-HR" sz="2800" b="1">
                <a:solidFill>
                  <a:srgbClr val="00B0F0"/>
                </a:solidFill>
              </a:rPr>
              <a:t>can</a:t>
            </a:r>
            <a:r>
              <a:rPr lang="hr-HR" sz="2800" b="1"/>
              <a:t> </a:t>
            </a:r>
            <a:r>
              <a:rPr lang="hr-HR" sz="2800"/>
              <a:t>speak English.  </a:t>
            </a:r>
          </a:p>
        </p:txBody>
      </p:sp>
      <p:sp>
        <p:nvSpPr>
          <p:cNvPr id="6" name="TekstniOkvir 5">
            <a:extLst>
              <a:ext uri="{FF2B5EF4-FFF2-40B4-BE49-F238E27FC236}">
                <a16:creationId xmlns:a16="http://schemas.microsoft.com/office/drawing/2014/main" id="{98A5E963-4719-4178-950C-3A69E9793835}"/>
              </a:ext>
            </a:extLst>
          </p:cNvPr>
          <p:cNvSpPr txBox="1"/>
          <p:nvPr/>
        </p:nvSpPr>
        <p:spPr>
          <a:xfrm>
            <a:off x="3125037" y="1771332"/>
            <a:ext cx="53557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/>
              <a:t>Ja </a:t>
            </a:r>
            <a:r>
              <a:rPr lang="hr-HR" sz="2800" b="1" i="1">
                <a:solidFill>
                  <a:srgbClr val="00B0F0"/>
                </a:solidFill>
              </a:rPr>
              <a:t>znam</a:t>
            </a:r>
            <a:r>
              <a:rPr lang="hr-HR" sz="2800" b="1" i="1"/>
              <a:t> </a:t>
            </a:r>
            <a:r>
              <a:rPr lang="hr-HR" sz="2800" i="1"/>
              <a:t>plivati.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C6147260-9770-47BA-B6CE-CD641A3A78F1}"/>
              </a:ext>
            </a:extLst>
          </p:cNvPr>
          <p:cNvSpPr txBox="1"/>
          <p:nvPr/>
        </p:nvSpPr>
        <p:spPr>
          <a:xfrm>
            <a:off x="3758084" y="2623812"/>
            <a:ext cx="80085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/>
              <a:t>On </a:t>
            </a:r>
            <a:r>
              <a:rPr lang="hr-HR" sz="2800" b="1" i="1">
                <a:solidFill>
                  <a:srgbClr val="00B0F0"/>
                </a:solidFill>
              </a:rPr>
              <a:t>zna</a:t>
            </a:r>
            <a:r>
              <a:rPr lang="hr-HR" sz="2800" b="1" i="1"/>
              <a:t> </a:t>
            </a:r>
            <a:r>
              <a:rPr lang="hr-HR" sz="2800" i="1"/>
              <a:t>voziti bicikl.</a:t>
            </a:r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B395B67F-7436-448C-81E0-4B17FE803CF1}"/>
              </a:ext>
            </a:extLst>
          </p:cNvPr>
          <p:cNvSpPr txBox="1"/>
          <p:nvPr/>
        </p:nvSpPr>
        <p:spPr>
          <a:xfrm>
            <a:off x="5898383" y="3483798"/>
            <a:ext cx="51949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/>
              <a:t>Sally </a:t>
            </a:r>
            <a:r>
              <a:rPr lang="hr-HR" sz="2800" b="1" i="1">
                <a:solidFill>
                  <a:srgbClr val="00B0F0"/>
                </a:solidFill>
              </a:rPr>
              <a:t>može</a:t>
            </a:r>
            <a:r>
              <a:rPr lang="hr-HR" sz="2800" b="1" i="1"/>
              <a:t> </a:t>
            </a:r>
            <a:r>
              <a:rPr lang="hr-HR" sz="2800" i="1"/>
              <a:t>pisati lijevom rukom.</a:t>
            </a: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9A9CB347-E6A7-4BBD-8C3A-7CB94CFA3C37}"/>
              </a:ext>
            </a:extLst>
          </p:cNvPr>
          <p:cNvSpPr txBox="1"/>
          <p:nvPr/>
        </p:nvSpPr>
        <p:spPr>
          <a:xfrm>
            <a:off x="4491612" y="4343784"/>
            <a:ext cx="80085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/>
              <a:t>Oni </a:t>
            </a:r>
            <a:r>
              <a:rPr lang="hr-HR" sz="2800" b="1" i="1">
                <a:solidFill>
                  <a:srgbClr val="00B0F0"/>
                </a:solidFill>
              </a:rPr>
              <a:t>znaju</a:t>
            </a:r>
            <a:r>
              <a:rPr lang="hr-HR" sz="2800" i="1"/>
              <a:t> pričati engleski jezik.</a:t>
            </a: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1FAB7AD5-4DD4-4559-BF8C-E1E10488D8E3}"/>
              </a:ext>
            </a:extLst>
          </p:cNvPr>
          <p:cNvSpPr txBox="1"/>
          <p:nvPr/>
        </p:nvSpPr>
        <p:spPr>
          <a:xfrm>
            <a:off x="3758084" y="5344788"/>
            <a:ext cx="2984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/>
              <a:t>can = moći, znati</a:t>
            </a:r>
          </a:p>
        </p:txBody>
      </p:sp>
      <p:sp>
        <p:nvSpPr>
          <p:cNvPr id="11" name="Elipsa 10">
            <a:extLst>
              <a:ext uri="{FF2B5EF4-FFF2-40B4-BE49-F238E27FC236}">
                <a16:creationId xmlns:a16="http://schemas.microsoft.com/office/drawing/2014/main" id="{5D0C1140-E169-4F6C-B056-6D191CA312FC}"/>
              </a:ext>
            </a:extLst>
          </p:cNvPr>
          <p:cNvSpPr/>
          <p:nvPr/>
        </p:nvSpPr>
        <p:spPr>
          <a:xfrm>
            <a:off x="1657978" y="1783485"/>
            <a:ext cx="1065125" cy="523220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2" name="Elipsa 11">
            <a:extLst>
              <a:ext uri="{FF2B5EF4-FFF2-40B4-BE49-F238E27FC236}">
                <a16:creationId xmlns:a16="http://schemas.microsoft.com/office/drawing/2014/main" id="{47CAD151-6A69-4BBD-8010-2E7C6D3F9E43}"/>
              </a:ext>
            </a:extLst>
          </p:cNvPr>
          <p:cNvSpPr/>
          <p:nvPr/>
        </p:nvSpPr>
        <p:spPr>
          <a:xfrm>
            <a:off x="1986224" y="2623812"/>
            <a:ext cx="736879" cy="524412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3" name="Elipsa 12">
            <a:extLst>
              <a:ext uri="{FF2B5EF4-FFF2-40B4-BE49-F238E27FC236}">
                <a16:creationId xmlns:a16="http://schemas.microsoft.com/office/drawing/2014/main" id="{C69D9947-41B5-4454-BB22-A90B7AFAA0BF}"/>
              </a:ext>
            </a:extLst>
          </p:cNvPr>
          <p:cNvSpPr/>
          <p:nvPr/>
        </p:nvSpPr>
        <p:spPr>
          <a:xfrm>
            <a:off x="2296050" y="3483798"/>
            <a:ext cx="828987" cy="524412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4" name="Elipsa 13">
            <a:extLst>
              <a:ext uri="{FF2B5EF4-FFF2-40B4-BE49-F238E27FC236}">
                <a16:creationId xmlns:a16="http://schemas.microsoft.com/office/drawing/2014/main" id="{B2BD3C2A-A291-4E59-89EA-5685EDD37495}"/>
              </a:ext>
            </a:extLst>
          </p:cNvPr>
          <p:cNvSpPr/>
          <p:nvPr/>
        </p:nvSpPr>
        <p:spPr>
          <a:xfrm>
            <a:off x="2296050" y="4367616"/>
            <a:ext cx="959616" cy="524412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6" name="TekstniOkvir 15">
            <a:extLst>
              <a:ext uri="{FF2B5EF4-FFF2-40B4-BE49-F238E27FC236}">
                <a16:creationId xmlns:a16="http://schemas.microsoft.com/office/drawing/2014/main" id="{CA13BED7-8CEF-48D8-8057-7A5903E79D53}"/>
              </a:ext>
            </a:extLst>
          </p:cNvPr>
          <p:cNvSpPr txBox="1"/>
          <p:nvPr/>
        </p:nvSpPr>
        <p:spPr>
          <a:xfrm>
            <a:off x="703385" y="321547"/>
            <a:ext cx="822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/>
              <a:t>Koji oblik glagola slijedi nakon „can”?</a:t>
            </a:r>
          </a:p>
        </p:txBody>
      </p:sp>
      <p:sp>
        <p:nvSpPr>
          <p:cNvPr id="17" name="TekstniOkvir 16">
            <a:extLst>
              <a:ext uri="{FF2B5EF4-FFF2-40B4-BE49-F238E27FC236}">
                <a16:creationId xmlns:a16="http://schemas.microsoft.com/office/drawing/2014/main" id="{F3CF08C4-A139-430B-8777-61184947F11A}"/>
              </a:ext>
            </a:extLst>
          </p:cNvPr>
          <p:cNvSpPr txBox="1"/>
          <p:nvPr/>
        </p:nvSpPr>
        <p:spPr>
          <a:xfrm>
            <a:off x="703385" y="919327"/>
            <a:ext cx="64912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>
                <a:solidFill>
                  <a:srgbClr val="FF0000"/>
                </a:solidFill>
              </a:rPr>
              <a:t>Nakon „can” slijedi infinitiv glagola.</a:t>
            </a:r>
          </a:p>
        </p:txBody>
      </p:sp>
    </p:spTree>
    <p:extLst>
      <p:ext uri="{BB962C8B-B14F-4D97-AF65-F5344CB8AC3E}">
        <p14:creationId xmlns:p14="http://schemas.microsoft.com/office/powerpoint/2010/main" val="1308443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6" grpId="0"/>
      <p:bldP spid="7" grpId="0"/>
      <p:bldP spid="8" grpId="0"/>
      <p:bldP spid="9" grpId="0"/>
      <p:bldP spid="10" grpId="0"/>
      <p:bldP spid="10" grpId="1"/>
      <p:bldP spid="11" grpId="0" animBg="1"/>
      <p:bldP spid="12" grpId="0" animBg="1"/>
      <p:bldP spid="13" grpId="0" animBg="1"/>
      <p:bldP spid="14" grpId="0" animBg="1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niOkvir 3">
            <a:extLst>
              <a:ext uri="{FF2B5EF4-FFF2-40B4-BE49-F238E27FC236}">
                <a16:creationId xmlns:a16="http://schemas.microsoft.com/office/drawing/2014/main" id="{DD0AD4CC-16AA-419D-A44B-57848DE4CCB2}"/>
              </a:ext>
            </a:extLst>
          </p:cNvPr>
          <p:cNvSpPr txBox="1"/>
          <p:nvPr/>
        </p:nvSpPr>
        <p:spPr>
          <a:xfrm>
            <a:off x="783771" y="371789"/>
            <a:ext cx="1046033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/>
              <a:t>Kako ćemo reći da nešto ne znamo ili ne možemo napraviti? Pogledaj primjere i zaključi.</a:t>
            </a:r>
          </a:p>
        </p:txBody>
      </p:sp>
      <p:sp>
        <p:nvSpPr>
          <p:cNvPr id="5" name="TekstniOkvir 4">
            <a:extLst>
              <a:ext uri="{FF2B5EF4-FFF2-40B4-BE49-F238E27FC236}">
                <a16:creationId xmlns:a16="http://schemas.microsoft.com/office/drawing/2014/main" id="{64D3B248-7C6C-47AD-B69C-92CFAB2A4134}"/>
              </a:ext>
            </a:extLst>
          </p:cNvPr>
          <p:cNvSpPr txBox="1"/>
          <p:nvPr/>
        </p:nvSpPr>
        <p:spPr>
          <a:xfrm>
            <a:off x="904353" y="1758462"/>
            <a:ext cx="555673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/>
              <a:t>I </a:t>
            </a:r>
            <a:r>
              <a:rPr lang="hr-HR" sz="2800" b="1">
                <a:solidFill>
                  <a:srgbClr val="00B0F0"/>
                </a:solidFill>
              </a:rPr>
              <a:t>can</a:t>
            </a:r>
            <a:r>
              <a:rPr lang="hr-HR" sz="2800" b="1"/>
              <a:t> </a:t>
            </a:r>
            <a:r>
              <a:rPr lang="hr-HR" sz="2800"/>
              <a:t>swim. </a:t>
            </a:r>
            <a:r>
              <a:rPr lang="hr-HR" sz="2800">
                <a:sym typeface="Wingdings" panose="05000000000000000000" pitchFamily="2" charset="2"/>
              </a:rPr>
              <a:t></a:t>
            </a:r>
            <a:endParaRPr lang="hr-HR" sz="2800"/>
          </a:p>
          <a:p>
            <a:endParaRPr lang="hr-HR" sz="2800"/>
          </a:p>
          <a:p>
            <a:r>
              <a:rPr lang="hr-HR" sz="2800"/>
              <a:t>He </a:t>
            </a:r>
            <a:r>
              <a:rPr lang="hr-HR" sz="2800" b="1">
                <a:solidFill>
                  <a:srgbClr val="00B0F0"/>
                </a:solidFill>
              </a:rPr>
              <a:t>can</a:t>
            </a:r>
            <a:r>
              <a:rPr lang="hr-HR" sz="2800" b="1"/>
              <a:t> </a:t>
            </a:r>
            <a:r>
              <a:rPr lang="hr-HR" sz="2800"/>
              <a:t>ride a bike. </a:t>
            </a:r>
            <a:r>
              <a:rPr lang="hr-HR" sz="2800">
                <a:sym typeface="Wingdings" panose="05000000000000000000" pitchFamily="2" charset="2"/>
              </a:rPr>
              <a:t></a:t>
            </a:r>
            <a:endParaRPr lang="hr-HR" sz="2800"/>
          </a:p>
          <a:p>
            <a:endParaRPr lang="hr-HR" sz="2800"/>
          </a:p>
          <a:p>
            <a:r>
              <a:rPr lang="hr-HR" sz="2800"/>
              <a:t>Sally </a:t>
            </a:r>
            <a:r>
              <a:rPr lang="hr-HR" sz="2800" b="1">
                <a:solidFill>
                  <a:srgbClr val="00B0F0"/>
                </a:solidFill>
              </a:rPr>
              <a:t>can</a:t>
            </a:r>
            <a:r>
              <a:rPr lang="hr-HR" sz="2800" b="1"/>
              <a:t> </a:t>
            </a:r>
            <a:r>
              <a:rPr lang="hr-HR" sz="2800"/>
              <a:t>write with her left hand. </a:t>
            </a:r>
            <a:r>
              <a:rPr lang="hr-HR" sz="2800">
                <a:sym typeface="Wingdings" panose="05000000000000000000" pitchFamily="2" charset="2"/>
              </a:rPr>
              <a:t></a:t>
            </a:r>
            <a:endParaRPr lang="hr-HR" sz="2800"/>
          </a:p>
          <a:p>
            <a:endParaRPr lang="hr-HR" sz="2800"/>
          </a:p>
          <a:p>
            <a:r>
              <a:rPr lang="hr-HR" sz="2800"/>
              <a:t>They </a:t>
            </a:r>
            <a:r>
              <a:rPr lang="hr-HR" sz="2800" b="1">
                <a:solidFill>
                  <a:srgbClr val="00B0F0"/>
                </a:solidFill>
              </a:rPr>
              <a:t>can</a:t>
            </a:r>
            <a:r>
              <a:rPr lang="hr-HR" sz="2800" b="1"/>
              <a:t> </a:t>
            </a:r>
            <a:r>
              <a:rPr lang="hr-HR" sz="2800"/>
              <a:t>speak English.  </a:t>
            </a:r>
            <a:r>
              <a:rPr lang="hr-HR" sz="2800">
                <a:sym typeface="Wingdings" panose="05000000000000000000" pitchFamily="2" charset="2"/>
              </a:rPr>
              <a:t></a:t>
            </a:r>
            <a:endParaRPr lang="hr-HR" sz="2800"/>
          </a:p>
        </p:txBody>
      </p:sp>
      <p:sp>
        <p:nvSpPr>
          <p:cNvPr id="18" name="TekstniOkvir 17">
            <a:extLst>
              <a:ext uri="{FF2B5EF4-FFF2-40B4-BE49-F238E27FC236}">
                <a16:creationId xmlns:a16="http://schemas.microsoft.com/office/drawing/2014/main" id="{611523DC-09CF-46EA-9504-3BFD446CAF31}"/>
              </a:ext>
            </a:extLst>
          </p:cNvPr>
          <p:cNvSpPr txBox="1"/>
          <p:nvPr/>
        </p:nvSpPr>
        <p:spPr>
          <a:xfrm>
            <a:off x="3285811" y="1760137"/>
            <a:ext cx="845066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/>
              <a:t>I </a:t>
            </a:r>
            <a:r>
              <a:rPr lang="hr-HR" sz="2800" b="1">
                <a:solidFill>
                  <a:srgbClr val="FF0000"/>
                </a:solidFill>
              </a:rPr>
              <a:t>cannot (can’t) </a:t>
            </a:r>
            <a:r>
              <a:rPr lang="hr-HR" sz="2800"/>
              <a:t>swim. </a:t>
            </a:r>
          </a:p>
          <a:p>
            <a:endParaRPr lang="hr-HR" sz="2800"/>
          </a:p>
          <a:p>
            <a:r>
              <a:rPr lang="hr-HR" sz="2800"/>
              <a:t>            He </a:t>
            </a:r>
            <a:r>
              <a:rPr lang="hr-HR" sz="2800" b="1">
                <a:solidFill>
                  <a:srgbClr val="FF0000"/>
                </a:solidFill>
              </a:rPr>
              <a:t>cannot (can’t)</a:t>
            </a:r>
            <a:r>
              <a:rPr lang="hr-HR" sz="2800" b="1"/>
              <a:t> </a:t>
            </a:r>
            <a:r>
              <a:rPr lang="hr-HR" sz="2800"/>
              <a:t>ride a bike. </a:t>
            </a:r>
          </a:p>
          <a:p>
            <a:endParaRPr lang="hr-HR" sz="2800"/>
          </a:p>
          <a:p>
            <a:r>
              <a:rPr lang="hr-HR" sz="2800"/>
              <a:t>                                     Sally </a:t>
            </a:r>
            <a:r>
              <a:rPr lang="hr-HR" sz="2800" b="1">
                <a:solidFill>
                  <a:srgbClr val="FF0000"/>
                </a:solidFill>
              </a:rPr>
              <a:t>cannot (can’t)</a:t>
            </a:r>
            <a:r>
              <a:rPr lang="hr-HR" sz="2800" b="1"/>
              <a:t> </a:t>
            </a:r>
            <a:r>
              <a:rPr lang="hr-HR" sz="2800"/>
              <a:t>write with her                          				left hand.</a:t>
            </a:r>
          </a:p>
          <a:p>
            <a:r>
              <a:rPr lang="hr-HR" sz="2800"/>
              <a:t>                         They </a:t>
            </a:r>
            <a:r>
              <a:rPr lang="hr-HR" sz="2800" b="1">
                <a:solidFill>
                  <a:srgbClr val="FF0000"/>
                </a:solidFill>
              </a:rPr>
              <a:t>cannot (can’t)</a:t>
            </a:r>
            <a:r>
              <a:rPr lang="hr-HR" sz="2800" b="1"/>
              <a:t> </a:t>
            </a:r>
            <a:r>
              <a:rPr lang="hr-HR" sz="2800"/>
              <a:t>speak English.  </a:t>
            </a:r>
          </a:p>
        </p:txBody>
      </p:sp>
      <p:sp>
        <p:nvSpPr>
          <p:cNvPr id="3" name="TekstniOkvir 2">
            <a:extLst>
              <a:ext uri="{FF2B5EF4-FFF2-40B4-BE49-F238E27FC236}">
                <a16:creationId xmlns:a16="http://schemas.microsoft.com/office/drawing/2014/main" id="{03285C71-3B10-4884-AE96-0DE4CDC832E7}"/>
              </a:ext>
            </a:extLst>
          </p:cNvPr>
          <p:cNvSpPr txBox="1"/>
          <p:nvPr/>
        </p:nvSpPr>
        <p:spPr>
          <a:xfrm>
            <a:off x="693335" y="5285433"/>
            <a:ext cx="110431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/>
              <a:t>U niječnim rečenicama riječi „can” dodajemo „not” i potom pišemo glagol.</a:t>
            </a:r>
          </a:p>
          <a:p>
            <a:r>
              <a:rPr lang="hr-HR" sz="2800" i="1"/>
              <a:t>Dugi oblik je </a:t>
            </a:r>
            <a:r>
              <a:rPr lang="hr-HR" sz="2800" b="1" i="1"/>
              <a:t>cannot</a:t>
            </a:r>
            <a:r>
              <a:rPr lang="hr-HR" sz="2800" i="1"/>
              <a:t>, a njega možemo skratiti u </a:t>
            </a:r>
            <a:r>
              <a:rPr lang="hr-HR" sz="2800" b="1" i="1"/>
              <a:t>can’t</a:t>
            </a:r>
            <a:r>
              <a:rPr lang="hr-HR" sz="2800" i="1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385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niOkvir 3">
            <a:extLst>
              <a:ext uri="{FF2B5EF4-FFF2-40B4-BE49-F238E27FC236}">
                <a16:creationId xmlns:a16="http://schemas.microsoft.com/office/drawing/2014/main" id="{DD0AD4CC-16AA-419D-A44B-57848DE4CCB2}"/>
              </a:ext>
            </a:extLst>
          </p:cNvPr>
          <p:cNvSpPr txBox="1"/>
          <p:nvPr/>
        </p:nvSpPr>
        <p:spPr>
          <a:xfrm>
            <a:off x="783771" y="371789"/>
            <a:ext cx="104603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/>
              <a:t>Kako ćemo postaviti pitanje? Pogledaj primjere i zaključi.</a:t>
            </a:r>
          </a:p>
        </p:txBody>
      </p:sp>
      <p:sp>
        <p:nvSpPr>
          <p:cNvPr id="5" name="TekstniOkvir 4">
            <a:extLst>
              <a:ext uri="{FF2B5EF4-FFF2-40B4-BE49-F238E27FC236}">
                <a16:creationId xmlns:a16="http://schemas.microsoft.com/office/drawing/2014/main" id="{64D3B248-7C6C-47AD-B69C-92CFAB2A4134}"/>
              </a:ext>
            </a:extLst>
          </p:cNvPr>
          <p:cNvSpPr txBox="1"/>
          <p:nvPr/>
        </p:nvSpPr>
        <p:spPr>
          <a:xfrm>
            <a:off x="904353" y="1758462"/>
            <a:ext cx="555673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/>
              <a:t>I </a:t>
            </a:r>
            <a:r>
              <a:rPr lang="hr-HR" sz="2800" b="1">
                <a:solidFill>
                  <a:srgbClr val="00B0F0"/>
                </a:solidFill>
              </a:rPr>
              <a:t>can</a:t>
            </a:r>
            <a:r>
              <a:rPr lang="hr-HR" sz="2800" b="1"/>
              <a:t> </a:t>
            </a:r>
            <a:r>
              <a:rPr lang="hr-HR" sz="2800"/>
              <a:t>swim. </a:t>
            </a:r>
            <a:r>
              <a:rPr lang="hr-HR" sz="2800">
                <a:sym typeface="Wingdings" panose="05000000000000000000" pitchFamily="2" charset="2"/>
              </a:rPr>
              <a:t></a:t>
            </a:r>
            <a:endParaRPr lang="hr-HR" sz="2800"/>
          </a:p>
          <a:p>
            <a:endParaRPr lang="hr-HR" sz="2800"/>
          </a:p>
          <a:p>
            <a:r>
              <a:rPr lang="hr-HR" sz="2800"/>
              <a:t>He </a:t>
            </a:r>
            <a:r>
              <a:rPr lang="hr-HR" sz="2800" b="1">
                <a:solidFill>
                  <a:srgbClr val="00B0F0"/>
                </a:solidFill>
              </a:rPr>
              <a:t>can</a:t>
            </a:r>
            <a:r>
              <a:rPr lang="hr-HR" sz="2800" b="1"/>
              <a:t> </a:t>
            </a:r>
            <a:r>
              <a:rPr lang="hr-HR" sz="2800"/>
              <a:t>ride a bike. </a:t>
            </a:r>
            <a:r>
              <a:rPr lang="hr-HR" sz="2800">
                <a:sym typeface="Wingdings" panose="05000000000000000000" pitchFamily="2" charset="2"/>
              </a:rPr>
              <a:t></a:t>
            </a:r>
            <a:endParaRPr lang="hr-HR" sz="2800"/>
          </a:p>
          <a:p>
            <a:endParaRPr lang="hr-HR" sz="2800"/>
          </a:p>
          <a:p>
            <a:r>
              <a:rPr lang="hr-HR" sz="2800"/>
              <a:t>Sally </a:t>
            </a:r>
            <a:r>
              <a:rPr lang="hr-HR" sz="2800" b="1">
                <a:solidFill>
                  <a:srgbClr val="00B0F0"/>
                </a:solidFill>
              </a:rPr>
              <a:t>can</a:t>
            </a:r>
            <a:r>
              <a:rPr lang="hr-HR" sz="2800" b="1"/>
              <a:t> </a:t>
            </a:r>
            <a:r>
              <a:rPr lang="hr-HR" sz="2800"/>
              <a:t>write with her left hand. </a:t>
            </a:r>
            <a:r>
              <a:rPr lang="hr-HR" sz="2800">
                <a:sym typeface="Wingdings" panose="05000000000000000000" pitchFamily="2" charset="2"/>
              </a:rPr>
              <a:t></a:t>
            </a:r>
            <a:endParaRPr lang="hr-HR" sz="2800"/>
          </a:p>
          <a:p>
            <a:endParaRPr lang="hr-HR" sz="2800"/>
          </a:p>
          <a:p>
            <a:r>
              <a:rPr lang="hr-HR" sz="2800"/>
              <a:t>They </a:t>
            </a:r>
            <a:r>
              <a:rPr lang="hr-HR" sz="2800" b="1">
                <a:solidFill>
                  <a:srgbClr val="00B0F0"/>
                </a:solidFill>
              </a:rPr>
              <a:t>can</a:t>
            </a:r>
            <a:r>
              <a:rPr lang="hr-HR" sz="2800" b="1"/>
              <a:t> </a:t>
            </a:r>
            <a:r>
              <a:rPr lang="hr-HR" sz="2800"/>
              <a:t>speak English.  </a:t>
            </a:r>
            <a:r>
              <a:rPr lang="hr-HR" sz="2800">
                <a:sym typeface="Wingdings" panose="05000000000000000000" pitchFamily="2" charset="2"/>
              </a:rPr>
              <a:t></a:t>
            </a:r>
            <a:endParaRPr lang="hr-HR" sz="2800"/>
          </a:p>
        </p:txBody>
      </p:sp>
      <p:sp>
        <p:nvSpPr>
          <p:cNvPr id="18" name="TekstniOkvir 17">
            <a:extLst>
              <a:ext uri="{FF2B5EF4-FFF2-40B4-BE49-F238E27FC236}">
                <a16:creationId xmlns:a16="http://schemas.microsoft.com/office/drawing/2014/main" id="{611523DC-09CF-46EA-9504-3BFD446CAF31}"/>
              </a:ext>
            </a:extLst>
          </p:cNvPr>
          <p:cNvSpPr txBox="1"/>
          <p:nvPr/>
        </p:nvSpPr>
        <p:spPr>
          <a:xfrm>
            <a:off x="3235570" y="1760137"/>
            <a:ext cx="895643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>
                <a:solidFill>
                  <a:srgbClr val="00B0F0"/>
                </a:solidFill>
              </a:rPr>
              <a:t>Can</a:t>
            </a:r>
            <a:r>
              <a:rPr lang="hr-HR" sz="2800"/>
              <a:t> I swim?</a:t>
            </a:r>
          </a:p>
          <a:p>
            <a:endParaRPr lang="hr-HR" sz="2800"/>
          </a:p>
          <a:p>
            <a:r>
              <a:rPr lang="hr-HR" sz="2800"/>
              <a:t>          </a:t>
            </a:r>
            <a:r>
              <a:rPr lang="hr-HR" sz="2800" b="1">
                <a:solidFill>
                  <a:srgbClr val="00B0F0"/>
                </a:solidFill>
              </a:rPr>
              <a:t>Can</a:t>
            </a:r>
            <a:r>
              <a:rPr lang="hr-HR" sz="2800"/>
              <a:t> he ride a bike?</a:t>
            </a:r>
          </a:p>
          <a:p>
            <a:endParaRPr lang="hr-HR" sz="2800"/>
          </a:p>
          <a:p>
            <a:r>
              <a:rPr lang="hr-HR" sz="2800"/>
              <a:t>                                       </a:t>
            </a:r>
            <a:r>
              <a:rPr lang="hr-HR" sz="2800" b="1">
                <a:solidFill>
                  <a:srgbClr val="00B0F0"/>
                </a:solidFill>
              </a:rPr>
              <a:t>Can</a:t>
            </a:r>
            <a:r>
              <a:rPr lang="hr-HR" sz="2800"/>
              <a:t> Sally write with her left hand?</a:t>
            </a:r>
          </a:p>
          <a:p>
            <a:r>
              <a:rPr lang="hr-HR" sz="2800"/>
              <a:t>                        </a:t>
            </a:r>
          </a:p>
          <a:p>
            <a:r>
              <a:rPr lang="hr-HR" sz="2800"/>
              <a:t>                     </a:t>
            </a:r>
            <a:r>
              <a:rPr lang="hr-HR" sz="2800" b="1">
                <a:solidFill>
                  <a:srgbClr val="00B0F0"/>
                </a:solidFill>
              </a:rPr>
              <a:t>Can</a:t>
            </a:r>
            <a:r>
              <a:rPr lang="hr-HR" sz="2800"/>
              <a:t> they speak English?</a:t>
            </a:r>
          </a:p>
        </p:txBody>
      </p:sp>
      <p:sp>
        <p:nvSpPr>
          <p:cNvPr id="3" name="TekstniOkvir 2">
            <a:extLst>
              <a:ext uri="{FF2B5EF4-FFF2-40B4-BE49-F238E27FC236}">
                <a16:creationId xmlns:a16="http://schemas.microsoft.com/office/drawing/2014/main" id="{03285C71-3B10-4884-AE96-0DE4CDC832E7}"/>
              </a:ext>
            </a:extLst>
          </p:cNvPr>
          <p:cNvSpPr txBox="1"/>
          <p:nvPr/>
        </p:nvSpPr>
        <p:spPr>
          <a:xfrm>
            <a:off x="693335" y="5285433"/>
            <a:ext cx="110431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i="1"/>
              <a:t>U pitanjima mijenjamo mjesta riječi „can” i subjektu.</a:t>
            </a:r>
          </a:p>
        </p:txBody>
      </p:sp>
    </p:spTree>
    <p:extLst>
      <p:ext uri="{BB962C8B-B14F-4D97-AF65-F5344CB8AC3E}">
        <p14:creationId xmlns:p14="http://schemas.microsoft.com/office/powerpoint/2010/main" val="3072019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6920</TotalTime>
  <Words>696</Words>
  <Application>Microsoft Office PowerPoint</Application>
  <PresentationFormat>Široki zaslon</PresentationFormat>
  <Paragraphs>113</Paragraphs>
  <Slides>13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UNIT 5: Where I live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1: Who am I?</dc:title>
  <dc:creator>Marina Komadina</dc:creator>
  <cp:lastModifiedBy>Marina Komadina</cp:lastModifiedBy>
  <cp:revision>296</cp:revision>
  <dcterms:created xsi:type="dcterms:W3CDTF">2020-09-19T11:02:00Z</dcterms:created>
  <dcterms:modified xsi:type="dcterms:W3CDTF">2021-01-31T10:39:07Z</dcterms:modified>
</cp:coreProperties>
</file>